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73" r:id="rId5"/>
    <p:sldId id="274" r:id="rId6"/>
    <p:sldId id="275" r:id="rId7"/>
    <p:sldId id="276" r:id="rId8"/>
    <p:sldId id="277" r:id="rId9"/>
    <p:sldId id="278" r:id="rId10"/>
    <p:sldId id="286" r:id="rId11"/>
    <p:sldId id="279" r:id="rId12"/>
    <p:sldId id="280" r:id="rId13"/>
    <p:sldId id="281" r:id="rId14"/>
    <p:sldId id="282" r:id="rId15"/>
    <p:sldId id="283" r:id="rId16"/>
    <p:sldId id="284" r:id="rId17"/>
    <p:sldId id="285" r:id="rId18"/>
    <p:sldId id="268"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NCB" initials="B" lastIdx="11" clrIdx="0"/>
  <p:cmAuthor id="1" name="Jenna Radigan" initials="JR" lastIdx="1" clrIdx="1">
    <p:extLst>
      <p:ext uri="{19B8F6BF-5375-455C-9EA6-DF929625EA0E}">
        <p15:presenceInfo xmlns:p15="http://schemas.microsoft.com/office/powerpoint/2012/main" xmlns="" userId="S-1-5-21-2578196082-3231038444-3116734396-196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A3C3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86" autoAdjust="0"/>
    <p:restoredTop sz="80697" autoAdjust="0"/>
  </p:normalViewPr>
  <p:slideViewPr>
    <p:cSldViewPr>
      <p:cViewPr varScale="1">
        <p:scale>
          <a:sx n="87" d="100"/>
          <a:sy n="87" d="100"/>
        </p:scale>
        <p:origin x="-636" y="-78"/>
      </p:cViewPr>
      <p:guideLst>
        <p:guide orient="horz" pos="2160"/>
        <p:guide pos="2880"/>
      </p:guideLst>
    </p:cSldViewPr>
  </p:slideViewPr>
  <p:outlineViewPr>
    <p:cViewPr>
      <p:scale>
        <a:sx n="33" d="100"/>
        <a:sy n="33" d="100"/>
      </p:scale>
      <p:origin x="0" y="144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1" d="100"/>
          <a:sy n="51" d="100"/>
        </p:scale>
        <p:origin x="-2669" y="-8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228A353-AC64-4225-B3E5-705B94096526}" type="datetimeFigureOut">
              <a:rPr lang="en-US" smtClean="0"/>
              <a:pPr/>
              <a:t>1/26/2015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19DA60-1A0A-4AE3-ABB0-709FF86BFBDC}" type="slidenum">
              <a:rPr lang="en-US" smtClean="0"/>
              <a:pPr/>
              <a:t>‹#›</a:t>
            </a:fld>
            <a:endParaRPr lang="en-US"/>
          </a:p>
        </p:txBody>
      </p:sp>
    </p:spTree>
    <p:extLst>
      <p:ext uri="{BB962C8B-B14F-4D97-AF65-F5344CB8AC3E}">
        <p14:creationId xmlns:p14="http://schemas.microsoft.com/office/powerpoint/2010/main" xmlns="" val="843604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200" dirty="0" smtClean="0">
                <a:solidFill>
                  <a:srgbClr val="4A3C31"/>
                </a:solidFill>
              </a:rPr>
              <a:t>New, online textbook adoption platform</a:t>
            </a:r>
          </a:p>
          <a:p>
            <a:endParaRPr lang="en-US" sz="2000" dirty="0" smtClean="0">
              <a:solidFill>
                <a:srgbClr val="4A3C31"/>
              </a:solidFill>
            </a:endParaRPr>
          </a:p>
          <a:p>
            <a:r>
              <a:rPr lang="en-US" sz="2200" dirty="0" smtClean="0">
                <a:solidFill>
                  <a:srgbClr val="4A3C31"/>
                </a:solidFill>
              </a:rPr>
              <a:t>Designed with input from faculty nationwide</a:t>
            </a:r>
          </a:p>
          <a:p>
            <a:endParaRPr lang="en-US" sz="2000" dirty="0" smtClean="0">
              <a:solidFill>
                <a:srgbClr val="4A3C31"/>
              </a:solidFill>
            </a:endParaRPr>
          </a:p>
          <a:p>
            <a:r>
              <a:rPr lang="en-US" sz="2200" i="1" dirty="0" err="1" smtClean="0">
                <a:solidFill>
                  <a:srgbClr val="4A3C31"/>
                </a:solidFill>
              </a:rPr>
              <a:t>FacultyEnlight</a:t>
            </a:r>
            <a:r>
              <a:rPr lang="en-US" sz="2200" i="1" dirty="0" smtClean="0">
                <a:solidFill>
                  <a:srgbClr val="4A3C31"/>
                </a:solidFill>
              </a:rPr>
              <a:t> </a:t>
            </a:r>
            <a:r>
              <a:rPr lang="en-US" sz="2200" dirty="0" smtClean="0">
                <a:solidFill>
                  <a:srgbClr val="4A3C31"/>
                </a:solidFill>
              </a:rPr>
              <a:t>offers:</a:t>
            </a:r>
          </a:p>
          <a:p>
            <a:pPr lvl="1"/>
            <a:r>
              <a:rPr lang="en-US" sz="1700" dirty="0" smtClean="0">
                <a:solidFill>
                  <a:srgbClr val="4A3C31"/>
                </a:solidFill>
              </a:rPr>
              <a:t>Ability to research and adopt course materials in one, convenient place</a:t>
            </a:r>
          </a:p>
          <a:p>
            <a:pPr lvl="1"/>
            <a:r>
              <a:rPr lang="en-US" sz="1700" dirty="0" smtClean="0">
                <a:solidFill>
                  <a:srgbClr val="4A3C31"/>
                </a:solidFill>
              </a:rPr>
              <a:t>Read peer product reviews and write your own</a:t>
            </a:r>
          </a:p>
          <a:p>
            <a:pPr lvl="1"/>
            <a:r>
              <a:rPr lang="en-US" sz="1700" dirty="0" smtClean="0">
                <a:solidFill>
                  <a:srgbClr val="4A3C31"/>
                </a:solidFill>
              </a:rPr>
              <a:t>Compare cost to student and format availability before adoption</a:t>
            </a:r>
          </a:p>
          <a:p>
            <a:pPr lvl="1"/>
            <a:r>
              <a:rPr lang="en-US" sz="1700" dirty="0" smtClean="0">
                <a:solidFill>
                  <a:srgbClr val="4A3C31"/>
                </a:solidFill>
              </a:rPr>
              <a:t>Access your past adoptions from the last two years at all of your affiliated campuses</a:t>
            </a:r>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a:t>
            </a:fld>
            <a:endParaRPr lang="en-US"/>
          </a:p>
        </p:txBody>
      </p:sp>
    </p:spTree>
    <p:extLst>
      <p:ext uri="{BB962C8B-B14F-4D97-AF65-F5344CB8AC3E}">
        <p14:creationId xmlns:p14="http://schemas.microsoft.com/office/powerpoint/2010/main" xmlns="" val="2143273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Also, notice the star rating this book has received. &lt;click&gt;</a:t>
            </a:r>
          </a:p>
          <a:p>
            <a:r>
              <a:rPr lang="en-US" sz="1200" b="0" i="0" kern="1200" dirty="0" smtClean="0">
                <a:solidFill>
                  <a:schemeClr val="tx1"/>
                </a:solidFill>
                <a:latin typeface="+mn-lt"/>
                <a:ea typeface="+mn-ea"/>
                <a:cs typeface="+mn-cs"/>
              </a:rPr>
              <a:t>During our research, faculty told us that peer reviews would also make the selection process easier.</a:t>
            </a:r>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11</a:t>
            </a:fld>
            <a:endParaRPr lang="en-US"/>
          </a:p>
        </p:txBody>
      </p:sp>
    </p:spTree>
    <p:extLst>
      <p:ext uri="{BB962C8B-B14F-4D97-AF65-F5344CB8AC3E}">
        <p14:creationId xmlns:p14="http://schemas.microsoft.com/office/powerpoint/2010/main" xmlns="" val="3362646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To leave a review, dig even deeper on product details, or see which campuses this title has been adopted by, click on the title to see the product details page.</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12</a:t>
            </a:fld>
            <a:endParaRPr lang="en-US"/>
          </a:p>
        </p:txBody>
      </p:sp>
    </p:spTree>
    <p:extLst>
      <p:ext uri="{BB962C8B-B14F-4D97-AF65-F5344CB8AC3E}">
        <p14:creationId xmlns:p14="http://schemas.microsoft.com/office/powerpoint/2010/main" xmlns="" val="3764355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After they have found the textbook that’s right for them, all they need to do is click the Adopt this book button and enter their term, discipline and course information</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13</a:t>
            </a:fld>
            <a:endParaRPr lang="en-US"/>
          </a:p>
        </p:txBody>
      </p:sp>
    </p:spTree>
    <p:extLst>
      <p:ext uri="{BB962C8B-B14F-4D97-AF65-F5344CB8AC3E}">
        <p14:creationId xmlns:p14="http://schemas.microsoft.com/office/powerpoint/2010/main" xmlns="" val="602798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At this point, they may submit their order, or go back to add more materials. If they submit their order, they will be reminded to select whether the material is required or recommended for the course, and an email confirmation will be sent both to you and the faculty. It’s that simple!</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14</a:t>
            </a:fld>
            <a:endParaRPr lang="en-US"/>
          </a:p>
        </p:txBody>
      </p:sp>
    </p:spTree>
    <p:extLst>
      <p:ext uri="{BB962C8B-B14F-4D97-AF65-F5344CB8AC3E}">
        <p14:creationId xmlns:p14="http://schemas.microsoft.com/office/powerpoint/2010/main" xmlns="" val="1209397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15</a:t>
            </a:fld>
            <a:endParaRPr lang="en-US"/>
          </a:p>
        </p:txBody>
      </p:sp>
    </p:spTree>
    <p:extLst>
      <p:ext uri="{BB962C8B-B14F-4D97-AF65-F5344CB8AC3E}">
        <p14:creationId xmlns:p14="http://schemas.microsoft.com/office/powerpoint/2010/main" xmlns="" val="2713370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You can access FacultyEnlight through the “Faculty Resources” tab on your bookstore website. It now appears in the upper right hand corner of your screen.</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2</a:t>
            </a:fld>
            <a:endParaRPr lang="en-US"/>
          </a:p>
        </p:txBody>
      </p:sp>
    </p:spTree>
    <p:extLst>
      <p:ext uri="{BB962C8B-B14F-4D97-AF65-F5344CB8AC3E}">
        <p14:creationId xmlns:p14="http://schemas.microsoft.com/office/powerpoint/2010/main" xmlns="" val="4213404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This is a shot of the homepage, notice that the site will be branded to your school, even though the user hasn’t signed in yet.</a:t>
            </a: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Right from the homepage, faculty will be able to access local News, where you will have the ability to publish articles about adoption deadlines, affordability guidelines on your campus, or bookstore events and news.</a:t>
            </a:r>
          </a:p>
          <a:p>
            <a:r>
              <a:rPr lang="en-US" sz="1200" b="0" i="0" kern="1200" dirty="0" smtClean="0">
                <a:solidFill>
                  <a:schemeClr val="tx1"/>
                </a:solidFill>
                <a:latin typeface="+mn-lt"/>
                <a:ea typeface="+mn-ea"/>
                <a:cs typeface="+mn-cs"/>
              </a:rPr>
              <a:t>There are four sections of the site – search, adopt, discover and learn. I will be taking you through search and adopt today. Discover and Learn are content areas meant to be resources for faculty on the other digital offerings your stores provide, like custom </a:t>
            </a:r>
            <a:r>
              <a:rPr lang="en-US" sz="1200" b="0" i="0" kern="1200" dirty="0" err="1" smtClean="0">
                <a:solidFill>
                  <a:schemeClr val="tx1"/>
                </a:solidFill>
                <a:latin typeface="+mn-lt"/>
                <a:ea typeface="+mn-ea"/>
                <a:cs typeface="+mn-cs"/>
              </a:rPr>
              <a:t>coursepacks</a:t>
            </a:r>
            <a:r>
              <a:rPr lang="en-US" sz="1200" b="0" i="0" kern="1200" dirty="0" smtClean="0">
                <a:solidFill>
                  <a:schemeClr val="tx1"/>
                </a:solidFill>
                <a:latin typeface="+mn-lt"/>
                <a:ea typeface="+mn-ea"/>
                <a:cs typeface="+mn-cs"/>
              </a:rPr>
              <a:t>, Yuzu, digital textbooks, and why those products are important to their students learning experience.</a:t>
            </a:r>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3</a:t>
            </a:fld>
            <a:endParaRPr lang="en-US"/>
          </a:p>
        </p:txBody>
      </p:sp>
    </p:spTree>
    <p:extLst>
      <p:ext uri="{BB962C8B-B14F-4D97-AF65-F5344CB8AC3E}">
        <p14:creationId xmlns:p14="http://schemas.microsoft.com/office/powerpoint/2010/main" xmlns="" val="738598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Faculty can search a robust title base of over 2MM titles in a variety of ways – by ISBN, by Title and/or Author, by My School Adoptions, by other schools, and by favorites lists.</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4</a:t>
            </a:fld>
            <a:endParaRPr lang="en-US"/>
          </a:p>
        </p:txBody>
      </p:sp>
    </p:spTree>
    <p:extLst>
      <p:ext uri="{BB962C8B-B14F-4D97-AF65-F5344CB8AC3E}">
        <p14:creationId xmlns:p14="http://schemas.microsoft.com/office/powerpoint/2010/main" xmlns="" val="554479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ISBN search requires 13 digits and if faculty enter anything less, they will receive a pop up message telling them to enter 13 digits.</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5</a:t>
            </a:fld>
            <a:endParaRPr lang="en-US"/>
          </a:p>
        </p:txBody>
      </p:sp>
    </p:spTree>
    <p:extLst>
      <p:ext uri="{BB962C8B-B14F-4D97-AF65-F5344CB8AC3E}">
        <p14:creationId xmlns:p14="http://schemas.microsoft.com/office/powerpoint/2010/main" xmlns="" val="761420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title/author search includes capabilities like exact match, partial or keyword search and multiple author search. This is because we partnered</a:t>
            </a:r>
            <a:r>
              <a:rPr lang="en-US" sz="1200" b="0" i="0" kern="1200" baseline="0" dirty="0" smtClean="0">
                <a:solidFill>
                  <a:schemeClr val="tx1"/>
                </a:solidFill>
                <a:latin typeface="+mn-lt"/>
                <a:ea typeface="+mn-ea"/>
                <a:cs typeface="+mn-cs"/>
              </a:rPr>
              <a:t> with BN.com to display titles in our database as they appear on BN.com, so no more tricky MBS title searches!</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Also, searches can be filtered to only display print, digital, or rental, or all three.</a:t>
            </a:r>
            <a:endParaRPr lang="en-US"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6</a:t>
            </a:fld>
            <a:endParaRPr lang="en-US"/>
          </a:p>
        </p:txBody>
      </p:sp>
    </p:spTree>
    <p:extLst>
      <p:ext uri="{BB962C8B-B14F-4D97-AF65-F5344CB8AC3E}">
        <p14:creationId xmlns:p14="http://schemas.microsoft.com/office/powerpoint/2010/main" xmlns="" val="2246116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During our research, faculty told us that they would like to see what their peers are adopting at other schools,</a:t>
            </a:r>
            <a:r>
              <a:rPr lang="en-US" sz="1200" b="0" i="0" kern="1200" baseline="0" dirty="0" smtClean="0">
                <a:solidFill>
                  <a:schemeClr val="tx1"/>
                </a:solidFill>
                <a:latin typeface="+mn-lt"/>
                <a:ea typeface="+mn-ea"/>
                <a:cs typeface="+mn-cs"/>
              </a:rPr>
              <a:t> so we built that into our search capabilities as well.</a:t>
            </a:r>
            <a:endParaRPr lang="en-US" dirty="0" smtClean="0"/>
          </a:p>
        </p:txBody>
      </p:sp>
      <p:sp>
        <p:nvSpPr>
          <p:cNvPr id="4" name="Slide Number Placeholder 3"/>
          <p:cNvSpPr>
            <a:spLocks noGrp="1"/>
          </p:cNvSpPr>
          <p:nvPr>
            <p:ph type="sldNum" sz="quarter" idx="10"/>
          </p:nvPr>
        </p:nvSpPr>
        <p:spPr/>
        <p:txBody>
          <a:bodyPr/>
          <a:lstStyle/>
          <a:p>
            <a:fld id="{4519DA60-1A0A-4AE3-ABB0-709FF86BFBDC}" type="slidenum">
              <a:rPr lang="en-US" smtClean="0"/>
              <a:pPr/>
              <a:t>8</a:t>
            </a:fld>
            <a:endParaRPr lang="en-US"/>
          </a:p>
        </p:txBody>
      </p:sp>
    </p:spTree>
    <p:extLst>
      <p:ext uri="{BB962C8B-B14F-4D97-AF65-F5344CB8AC3E}">
        <p14:creationId xmlns:p14="http://schemas.microsoft.com/office/powerpoint/2010/main" xmlns="" val="2467235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And finally, the favorites list is a feature that only registered users can access. This allows for a streamlined selection process so faculty can access exactly what they know they want quickly and conveniently. This is not to be confused with adoption history, which is accessible through the Adoption tab in two ways – under Search&gt;</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My School Adoptions, which was just discussed, or under the History tab. Adoption history is pulled from TA/TA2 from the last 2 years.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strike="sngStrike" kern="1200" dirty="0" smtClean="0">
                <a:solidFill>
                  <a:schemeClr val="tx1"/>
                </a:solidFill>
                <a:latin typeface="+mn-lt"/>
                <a:ea typeface="+mn-ea"/>
                <a:cs typeface="+mn-cs"/>
              </a:rPr>
              <a:t>Additionally, The Favorites list can</a:t>
            </a:r>
            <a:r>
              <a:rPr lang="en-US" sz="1200" b="0" i="0" strike="sngStrike" kern="1200" baseline="0" dirty="0" smtClean="0">
                <a:solidFill>
                  <a:schemeClr val="tx1"/>
                </a:solidFill>
                <a:latin typeface="+mn-lt"/>
                <a:ea typeface="+mn-ea"/>
                <a:cs typeface="+mn-cs"/>
              </a:rPr>
              <a:t> be used in situations where faculty or department </a:t>
            </a:r>
            <a:r>
              <a:rPr lang="en-US" sz="1200" b="0" i="0" strike="sngStrike" kern="1200" baseline="0" dirty="0" err="1" smtClean="0">
                <a:solidFill>
                  <a:schemeClr val="tx1"/>
                </a:solidFill>
                <a:latin typeface="+mn-lt"/>
                <a:ea typeface="+mn-ea"/>
                <a:cs typeface="+mn-cs"/>
              </a:rPr>
              <a:t>admins</a:t>
            </a:r>
            <a:r>
              <a:rPr lang="en-US" sz="1200" b="0" i="0" strike="sngStrike" kern="1200" baseline="0" dirty="0" smtClean="0">
                <a:solidFill>
                  <a:schemeClr val="tx1"/>
                </a:solidFill>
                <a:latin typeface="+mn-lt"/>
                <a:ea typeface="+mn-ea"/>
                <a:cs typeface="+mn-cs"/>
              </a:rPr>
              <a:t> may need to gain approval from a department head before adopting a list of textbooks. Faculty may now use the email functionality to share the list with their department head and all the department head has to do is reply back to the email “approved”. The faculty member will receive the response and go ahead with their adoption.</a:t>
            </a:r>
            <a:endParaRPr lang="en-US" strike="sngStrike" dirty="0" smtClean="0"/>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9</a:t>
            </a:fld>
            <a:endParaRPr lang="en-US"/>
          </a:p>
        </p:txBody>
      </p:sp>
    </p:spTree>
    <p:extLst>
      <p:ext uri="{BB962C8B-B14F-4D97-AF65-F5344CB8AC3E}">
        <p14:creationId xmlns:p14="http://schemas.microsoft.com/office/powerpoint/2010/main" xmlns="" val="1426884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Here’s an example of a search results page. Notice we haven’t even clicked into the product details and we already have so much information available to us, like: &lt;click&gt;</a:t>
            </a:r>
          </a:p>
          <a:p>
            <a:r>
              <a:rPr lang="en-US" sz="1200" b="0" i="0" kern="1200" dirty="0" smtClean="0">
                <a:solidFill>
                  <a:schemeClr val="tx1"/>
                </a:solidFill>
                <a:latin typeface="+mn-lt"/>
                <a:ea typeface="+mn-ea"/>
                <a:cs typeface="+mn-cs"/>
              </a:rPr>
              <a:t>Title&lt;click&gt;</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Author&lt;click&gt;</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Publisher&lt;click&gt;</a:t>
            </a:r>
            <a:br>
              <a:rPr lang="en-US" sz="1200" b="0" i="0" kern="1200" dirty="0" smtClean="0">
                <a:solidFill>
                  <a:schemeClr val="tx1"/>
                </a:solidFill>
                <a:latin typeface="+mn-lt"/>
                <a:ea typeface="+mn-ea"/>
                <a:cs typeface="+mn-cs"/>
              </a:rPr>
            </a:br>
            <a:r>
              <a:rPr lang="en-US" sz="1200" b="0" i="0" kern="1200" dirty="0" smtClean="0">
                <a:solidFill>
                  <a:schemeClr val="tx1"/>
                </a:solidFill>
                <a:latin typeface="+mn-lt"/>
                <a:ea typeface="+mn-ea"/>
                <a:cs typeface="+mn-cs"/>
              </a:rPr>
              <a:t>Publication date</a:t>
            </a:r>
            <a:br>
              <a:rPr lang="en-US" sz="1200" b="0" i="0" kern="1200" dirty="0" smtClean="0">
                <a:solidFill>
                  <a:schemeClr val="tx1"/>
                </a:solidFill>
                <a:latin typeface="+mn-lt"/>
                <a:ea typeface="+mn-ea"/>
                <a:cs typeface="+mn-cs"/>
              </a:rPr>
            </a:b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Before we move on to adopting, I want to point out a few more features.</a:t>
            </a:r>
          </a:p>
          <a:p>
            <a:r>
              <a:rPr lang="en-US" sz="1200" b="0" i="0" kern="1200" dirty="0" smtClean="0">
                <a:solidFill>
                  <a:schemeClr val="tx1"/>
                </a:solidFill>
                <a:latin typeface="+mn-lt"/>
                <a:ea typeface="+mn-ea"/>
                <a:cs typeface="+mn-cs"/>
              </a:rPr>
              <a:t>The estimated student price is pulled from the local database, so it reflects the price that you last sold it for at your store. If you have never adopted it at your store, the price is pulled from the MBS database.</a:t>
            </a:r>
          </a:p>
          <a:p>
            <a:r>
              <a:rPr lang="en-US" sz="1200" b="0" i="0" kern="1200" dirty="0" smtClean="0">
                <a:solidFill>
                  <a:schemeClr val="tx1"/>
                </a:solidFill>
                <a:latin typeface="+mn-lt"/>
                <a:ea typeface="+mn-ea"/>
                <a:cs typeface="+mn-cs"/>
              </a:rPr>
              <a:t> &lt;click&gt;</a:t>
            </a:r>
          </a:p>
          <a:p>
            <a:r>
              <a:rPr lang="en-US" sz="1200" b="0" i="0" kern="1200" dirty="0" smtClean="0">
                <a:solidFill>
                  <a:schemeClr val="tx1"/>
                </a:solidFill>
                <a:latin typeface="+mn-lt"/>
                <a:ea typeface="+mn-ea"/>
                <a:cs typeface="+mn-cs"/>
              </a:rPr>
              <a:t>And this feature came from feedback we heard during the FIU focus group that faculty would like to see estimated student price, so it appears right there in the search results page, making the choices for their course materials, like cost to the student, easier than ever.</a:t>
            </a:r>
          </a:p>
          <a:p>
            <a:r>
              <a:rPr lang="en-US" sz="1200" b="0" i="0" kern="1200" dirty="0" smtClean="0">
                <a:solidFill>
                  <a:schemeClr val="tx1"/>
                </a:solidFill>
                <a:latin typeface="+mn-lt"/>
                <a:ea typeface="+mn-ea"/>
                <a:cs typeface="+mn-cs"/>
              </a:rPr>
              <a:t>&lt;click&gt;</a:t>
            </a:r>
          </a:p>
          <a:p>
            <a:endParaRPr lang="en-US" dirty="0"/>
          </a:p>
        </p:txBody>
      </p:sp>
      <p:sp>
        <p:nvSpPr>
          <p:cNvPr id="4" name="Slide Number Placeholder 3"/>
          <p:cNvSpPr>
            <a:spLocks noGrp="1"/>
          </p:cNvSpPr>
          <p:nvPr>
            <p:ph type="sldNum" sz="quarter" idx="10"/>
          </p:nvPr>
        </p:nvSpPr>
        <p:spPr/>
        <p:txBody>
          <a:bodyPr/>
          <a:lstStyle/>
          <a:p>
            <a:fld id="{4519DA60-1A0A-4AE3-ABB0-709FF86BFBDC}" type="slidenum">
              <a:rPr lang="en-US" smtClean="0"/>
              <a:pPr/>
              <a:t>10</a:t>
            </a:fld>
            <a:endParaRPr lang="en-US"/>
          </a:p>
        </p:txBody>
      </p:sp>
    </p:spTree>
    <p:extLst>
      <p:ext uri="{BB962C8B-B14F-4D97-AF65-F5344CB8AC3E}">
        <p14:creationId xmlns:p14="http://schemas.microsoft.com/office/powerpoint/2010/main" xmlns="" val="714859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AD2549-D5EB-448F-9E3B-F234C5D8D76E}"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2406992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AD2549-D5EB-448F-9E3B-F234C5D8D76E}"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2220904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AD2549-D5EB-448F-9E3B-F234C5D8D76E}"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960203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AD2549-D5EB-448F-9E3B-F234C5D8D76E}"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38029739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AD2549-D5EB-448F-9E3B-F234C5D8D76E}" type="datetimeFigureOut">
              <a:rPr lang="en-US" smtClean="0"/>
              <a:pPr/>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423128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AD2549-D5EB-448F-9E3B-F234C5D8D76E}"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3878809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AD2549-D5EB-448F-9E3B-F234C5D8D76E}" type="datetimeFigureOut">
              <a:rPr lang="en-US" smtClean="0"/>
              <a:pPr/>
              <a:t>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4152979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AD2549-D5EB-448F-9E3B-F234C5D8D76E}" type="datetimeFigureOut">
              <a:rPr lang="en-US" smtClean="0"/>
              <a:pPr/>
              <a:t>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3588694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AD2549-D5EB-448F-9E3B-F234C5D8D76E}" type="datetimeFigureOut">
              <a:rPr lang="en-US" smtClean="0"/>
              <a:pPr/>
              <a:t>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1710467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AD2549-D5EB-448F-9E3B-F234C5D8D76E}"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253250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AD2549-D5EB-448F-9E3B-F234C5D8D76E}" type="datetimeFigureOut">
              <a:rPr lang="en-US" smtClean="0"/>
              <a:pPr/>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417386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AD2549-D5EB-448F-9E3B-F234C5D8D76E}" type="datetimeFigureOut">
              <a:rPr lang="en-US" smtClean="0"/>
              <a:pPr/>
              <a:t>1/26/2015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17F93-5BEA-4ADA-9DA3-51BF7D269419}" type="slidenum">
              <a:rPr lang="en-US" smtClean="0"/>
              <a:pPr/>
              <a:t>‹#›</a:t>
            </a:fld>
            <a:endParaRPr lang="en-US"/>
          </a:p>
        </p:txBody>
      </p:sp>
    </p:spTree>
    <p:extLst>
      <p:ext uri="{BB962C8B-B14F-4D97-AF65-F5344CB8AC3E}">
        <p14:creationId xmlns:p14="http://schemas.microsoft.com/office/powerpoint/2010/main" xmlns="" val="382522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4.xml"/><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5.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AC_EN_01.png"/>
          <p:cNvPicPr>
            <a:picLocks noChangeAspect="1"/>
          </p:cNvPicPr>
          <p:nvPr/>
        </p:nvPicPr>
        <p:blipFill>
          <a:blip r:embed="rId3" cstate="print"/>
          <a:srcRect t="9613"/>
          <a:stretch>
            <a:fillRect/>
          </a:stretch>
        </p:blipFill>
        <p:spPr>
          <a:xfrm>
            <a:off x="457200" y="1371600"/>
            <a:ext cx="8382000" cy="388620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5302021" y="2782818"/>
            <a:ext cx="1089255" cy="265183"/>
          </a:xfrm>
          <a:prstGeom prst="rect">
            <a:avLst/>
          </a:prstGeom>
          <a:solidFill>
            <a:srgbClr val="FFFF00">
              <a:alpha val="50196"/>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0" y="1478924"/>
            <a:ext cx="6050279" cy="5059715"/>
          </a:xfrm>
          <a:prstGeom prst="rect">
            <a:avLst/>
          </a:prstGeom>
          <a:ln>
            <a:noFill/>
          </a:ln>
          <a:effectLst>
            <a:outerShdw blurRad="292100" dist="139700" dir="2700000" algn="tl" rotWithShape="0">
              <a:srgbClr val="333333">
                <a:alpha val="65000"/>
              </a:srgbClr>
            </a:outerShdw>
          </a:effectLst>
        </p:spPr>
      </p:pic>
      <p:sp>
        <p:nvSpPr>
          <p:cNvPr id="11" name="Rectangle 10"/>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12"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sp>
        <p:nvSpPr>
          <p:cNvPr id="14" name="Rectangle 13"/>
          <p:cNvSpPr/>
          <p:nvPr/>
        </p:nvSpPr>
        <p:spPr bwMode="auto">
          <a:xfrm>
            <a:off x="4528942" y="3601527"/>
            <a:ext cx="2105220" cy="451634"/>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
        <p:nvSpPr>
          <p:cNvPr id="16" name="Rectangle 15"/>
          <p:cNvSpPr/>
          <p:nvPr/>
        </p:nvSpPr>
        <p:spPr bwMode="auto">
          <a:xfrm>
            <a:off x="4528942" y="4412605"/>
            <a:ext cx="2105220" cy="451634"/>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
        <p:nvSpPr>
          <p:cNvPr id="17" name="Rectangle 16"/>
          <p:cNvSpPr/>
          <p:nvPr/>
        </p:nvSpPr>
        <p:spPr bwMode="auto">
          <a:xfrm>
            <a:off x="4528942" y="4858226"/>
            <a:ext cx="2105220" cy="856774"/>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1000"/>
                                        <p:tgtEl>
                                          <p:spTgt spid="14"/>
                                        </p:tgtEl>
                                      </p:cBhvr>
                                    </p:animEffect>
                                    <p:set>
                                      <p:cBhvr>
                                        <p:cTn id="17" dur="1" fill="hold">
                                          <p:stCondLst>
                                            <p:cond delay="999"/>
                                          </p:stCondLst>
                                        </p:cTn>
                                        <p:tgtEl>
                                          <p:spTgt spid="14"/>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1000"/>
                                        <p:tgtEl>
                                          <p:spTgt spid="16"/>
                                        </p:tgtEl>
                                      </p:cBhvr>
                                    </p:animEffect>
                                    <p:set>
                                      <p:cBhvr>
                                        <p:cTn id="24" dur="1" fill="hold">
                                          <p:stCondLst>
                                            <p:cond delay="999"/>
                                          </p:stCondLst>
                                        </p:cTn>
                                        <p:tgtEl>
                                          <p:spTgt spid="16"/>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1000"/>
                                        <p:tgtEl>
                                          <p:spTgt spid="17"/>
                                        </p:tgtEl>
                                      </p:cBhvr>
                                    </p:animEffect>
                                    <p:set>
                                      <p:cBhvr>
                                        <p:cTn id="31"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4" grpId="0" animBg="1"/>
      <p:bldP spid="14" grpId="1" animBg="1"/>
      <p:bldP spid="16" grpId="0" animBg="1"/>
      <p:bldP spid="16" grpId="1" animBg="1"/>
      <p:bldP spid="17" grpId="0" animBg="1"/>
      <p:bldP spid="1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35942" y="1585950"/>
            <a:ext cx="5493105" cy="4593763"/>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91857" y="2971800"/>
            <a:ext cx="2819400" cy="2308324"/>
          </a:xfrm>
          <a:prstGeom prst="rect">
            <a:avLst/>
          </a:prstGeom>
          <a:noFill/>
        </p:spPr>
        <p:txBody>
          <a:bodyPr wrap="square" rtlCol="0">
            <a:spAutoFit/>
          </a:bodyPr>
          <a:lstStyle/>
          <a:p>
            <a:r>
              <a:rPr lang="en-US" sz="2400" dirty="0" smtClean="0">
                <a:solidFill>
                  <a:srgbClr val="A41123"/>
                </a:solidFill>
              </a:rPr>
              <a:t>View your search results and publication details.</a:t>
            </a:r>
          </a:p>
          <a:p>
            <a:r>
              <a:rPr lang="en-US" sz="2400" dirty="0" smtClean="0">
                <a:solidFill>
                  <a:srgbClr val="A41123"/>
                </a:solidFill>
              </a:rPr>
              <a:t/>
            </a:r>
            <a:br>
              <a:rPr lang="en-US" sz="2400" dirty="0" smtClean="0">
                <a:solidFill>
                  <a:srgbClr val="A41123"/>
                </a:solidFill>
              </a:rPr>
            </a:br>
            <a:r>
              <a:rPr lang="en-US" sz="2400" dirty="0" smtClean="0">
                <a:solidFill>
                  <a:srgbClr val="A41123"/>
                </a:solidFill>
              </a:rPr>
              <a:t>You can also read and write reviews.</a:t>
            </a:r>
          </a:p>
        </p:txBody>
      </p:sp>
      <p:sp>
        <p:nvSpPr>
          <p:cNvPr id="7" name="Rectangle 6"/>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8"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sp>
        <p:nvSpPr>
          <p:cNvPr id="9" name="Rectangle 8"/>
          <p:cNvSpPr/>
          <p:nvPr/>
        </p:nvSpPr>
        <p:spPr bwMode="auto">
          <a:xfrm>
            <a:off x="5715000" y="5410201"/>
            <a:ext cx="1143000" cy="228600"/>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pic>
        <p:nvPicPr>
          <p:cNvPr id="11"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1000"/>
                                        <p:tgtEl>
                                          <p:spTgt spid="9"/>
                                        </p:tgtEl>
                                      </p:cBhvr>
                                    </p:animEffect>
                                    <p:set>
                                      <p:cBhvr>
                                        <p:cTn id="11"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81200" y="1600200"/>
            <a:ext cx="5181600" cy="4625583"/>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11"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sp>
        <p:nvSpPr>
          <p:cNvPr id="12" name="Rectangle 11"/>
          <p:cNvSpPr/>
          <p:nvPr/>
        </p:nvSpPr>
        <p:spPr bwMode="auto">
          <a:xfrm>
            <a:off x="3581400" y="4572000"/>
            <a:ext cx="728858" cy="304800"/>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
        <p:nvSpPr>
          <p:cNvPr id="13" name="Rectangle 12"/>
          <p:cNvSpPr/>
          <p:nvPr/>
        </p:nvSpPr>
        <p:spPr bwMode="auto">
          <a:xfrm>
            <a:off x="4344730" y="4572000"/>
            <a:ext cx="836870" cy="304800"/>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
        <p:nvSpPr>
          <p:cNvPr id="14" name="Rectangle 13"/>
          <p:cNvSpPr/>
          <p:nvPr/>
        </p:nvSpPr>
        <p:spPr bwMode="auto">
          <a:xfrm>
            <a:off x="5216072" y="4572000"/>
            <a:ext cx="728858" cy="304800"/>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sp>
        <p:nvSpPr>
          <p:cNvPr id="15" name="Rectangle 14"/>
          <p:cNvSpPr/>
          <p:nvPr/>
        </p:nvSpPr>
        <p:spPr bwMode="auto">
          <a:xfrm>
            <a:off x="5988116" y="4572000"/>
            <a:ext cx="946084" cy="304800"/>
          </a:xfrm>
          <a:prstGeom prst="rect">
            <a:avLst/>
          </a:prstGeom>
          <a:solidFill>
            <a:srgbClr val="FFFF00">
              <a:alpha val="36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dirty="0" smtClean="0">
              <a:solidFill>
                <a:srgbClr val="FFFF00"/>
              </a:solidFill>
              <a:effectLst/>
              <a:latin typeface="Gill Sans" charset="0"/>
              <a:ea typeface="ヒラギノ角ゴ ProN W3" charset="0"/>
              <a:cs typeface="ヒラギノ角ゴ ProN W3" charset="0"/>
              <a:sym typeface="Gill Sans" charset="0"/>
            </a:endParaRPr>
          </a:p>
        </p:txBody>
      </p:sp>
      <p:pic>
        <p:nvPicPr>
          <p:cNvPr id="16"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1000"/>
                                        <p:tgtEl>
                                          <p:spTgt spid="12"/>
                                        </p:tgtEl>
                                      </p:cBhvr>
                                    </p:animEffect>
                                    <p:set>
                                      <p:cBhvr>
                                        <p:cTn id="11" dur="1" fill="hold">
                                          <p:stCondLst>
                                            <p:cond delay="999"/>
                                          </p:stCondLst>
                                        </p:cTn>
                                        <p:tgtEl>
                                          <p:spTgt spid="12"/>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1000"/>
                                        <p:tgtEl>
                                          <p:spTgt spid="13"/>
                                        </p:tgtEl>
                                      </p:cBhvr>
                                    </p:animEffect>
                                    <p:set>
                                      <p:cBhvr>
                                        <p:cTn id="18" dur="1" fill="hold">
                                          <p:stCondLst>
                                            <p:cond delay="999"/>
                                          </p:stCondLst>
                                        </p:cTn>
                                        <p:tgtEl>
                                          <p:spTgt spid="13"/>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1000"/>
                                        <p:tgtEl>
                                          <p:spTgt spid="14"/>
                                        </p:tgtEl>
                                      </p:cBhvr>
                                    </p:animEffect>
                                    <p:set>
                                      <p:cBhvr>
                                        <p:cTn id="25" dur="1" fill="hold">
                                          <p:stCondLst>
                                            <p:cond delay="999"/>
                                          </p:stCondLst>
                                        </p:cTn>
                                        <p:tgtEl>
                                          <p:spTgt spid="14"/>
                                        </p:tgtEl>
                                        <p:attrNameLst>
                                          <p:attrName>style.visibility</p:attrName>
                                        </p:attrNameLst>
                                      </p:cBhvr>
                                      <p:to>
                                        <p:strVal val="hidden"/>
                                      </p:to>
                                    </p:set>
                                  </p:childTnLst>
                                </p:cTn>
                              </p:par>
                              <p:par>
                                <p:cTn id="26" presetID="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1000"/>
                                        <p:tgtEl>
                                          <p:spTgt spid="15"/>
                                        </p:tgtEl>
                                      </p:cBhvr>
                                    </p:animEffect>
                                    <p:set>
                                      <p:cBhvr>
                                        <p:cTn id="32" dur="1" fill="hold">
                                          <p:stCondLst>
                                            <p:cond delay="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P spid="1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552157" y="1774065"/>
            <a:ext cx="5336239" cy="3940935"/>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28600" y="2438400"/>
            <a:ext cx="3200400" cy="3046988"/>
          </a:xfrm>
          <a:prstGeom prst="rect">
            <a:avLst/>
          </a:prstGeom>
          <a:noFill/>
        </p:spPr>
        <p:txBody>
          <a:bodyPr wrap="square" rtlCol="0">
            <a:spAutoFit/>
          </a:bodyPr>
          <a:lstStyle/>
          <a:p>
            <a:r>
              <a:rPr lang="en-US" sz="2400" dirty="0" smtClean="0">
                <a:solidFill>
                  <a:srgbClr val="A41123"/>
                </a:solidFill>
              </a:rPr>
              <a:t>Adopt your selection and the process is complete. You will instantly receive an email confirmation of your adoptions for your records.</a:t>
            </a:r>
            <a:endParaRPr lang="en-US" sz="2400" dirty="0">
              <a:solidFill>
                <a:srgbClr val="A41123"/>
              </a:solidFill>
            </a:endParaRPr>
          </a:p>
          <a:p>
            <a:endParaRPr lang="en-US" sz="2400" dirty="0" smtClean="0">
              <a:solidFill>
                <a:srgbClr val="C00000"/>
              </a:solidFill>
            </a:endParaRPr>
          </a:p>
        </p:txBody>
      </p:sp>
      <p:sp>
        <p:nvSpPr>
          <p:cNvPr id="5" name="Rectangle 4"/>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Adopt</a:t>
            </a:r>
            <a:endParaRPr lang="en-US" sz="3100" dirty="0">
              <a:latin typeface="+mj-lt"/>
            </a:endParaRPr>
          </a:p>
        </p:txBody>
      </p:sp>
      <p:pic>
        <p:nvPicPr>
          <p:cNvPr id="6"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pic>
        <p:nvPicPr>
          <p:cNvPr id="7"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90650" y="1676400"/>
            <a:ext cx="6667500" cy="338328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143125" y="5329063"/>
            <a:ext cx="5162550" cy="1200329"/>
          </a:xfrm>
          <a:prstGeom prst="rect">
            <a:avLst/>
          </a:prstGeom>
          <a:noFill/>
        </p:spPr>
        <p:txBody>
          <a:bodyPr wrap="square" rtlCol="0">
            <a:spAutoFit/>
          </a:bodyPr>
          <a:lstStyle/>
          <a:p>
            <a:r>
              <a:rPr lang="en-US" sz="2400" dirty="0" smtClean="0">
                <a:solidFill>
                  <a:srgbClr val="A41123"/>
                </a:solidFill>
              </a:rPr>
              <a:t>Need to add more selections? Simply select the “Add More Materials” button.</a:t>
            </a:r>
            <a:endParaRPr lang="en-US" sz="2400" dirty="0">
              <a:solidFill>
                <a:srgbClr val="A41123"/>
              </a:solidFill>
            </a:endParaRPr>
          </a:p>
          <a:p>
            <a:endParaRPr lang="en-US" sz="2400" dirty="0" smtClean="0">
              <a:solidFill>
                <a:srgbClr val="C00000"/>
              </a:solidFill>
            </a:endParaRPr>
          </a:p>
        </p:txBody>
      </p:sp>
      <p:sp>
        <p:nvSpPr>
          <p:cNvPr id="5" name="Rectangle 4"/>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Adopt</a:t>
            </a:r>
            <a:endParaRPr lang="en-US" sz="3100" dirty="0">
              <a:latin typeface="+mj-lt"/>
            </a:endParaRPr>
          </a:p>
        </p:txBody>
      </p:sp>
      <p:pic>
        <p:nvPicPr>
          <p:cNvPr id="6"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pic>
        <p:nvPicPr>
          <p:cNvPr id="7"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2000" dirty="0" smtClean="0">
              <a:solidFill>
                <a:srgbClr val="4A3C31"/>
              </a:solidFill>
            </a:endParaRPr>
          </a:p>
          <a:p>
            <a:r>
              <a:rPr lang="en-US" sz="2000" i="1" dirty="0" smtClean="0">
                <a:solidFill>
                  <a:srgbClr val="4A3C31"/>
                </a:solidFill>
              </a:rPr>
              <a:t>FacultyEnlight® </a:t>
            </a:r>
            <a:r>
              <a:rPr lang="en-US" sz="2000" dirty="0" smtClean="0">
                <a:solidFill>
                  <a:srgbClr val="4A3C31"/>
                </a:solidFill>
              </a:rPr>
              <a:t>is available from Faculty Resources tab on your bookstore’s website</a:t>
            </a:r>
          </a:p>
          <a:p>
            <a:pPr>
              <a:buNone/>
            </a:pPr>
            <a:endParaRPr lang="en-US" sz="2000" dirty="0" smtClean="0">
              <a:solidFill>
                <a:srgbClr val="4A3C31"/>
              </a:solidFill>
            </a:endParaRPr>
          </a:p>
          <a:p>
            <a:r>
              <a:rPr lang="en-US" sz="2000" dirty="0" smtClean="0">
                <a:solidFill>
                  <a:srgbClr val="4A3C31"/>
                </a:solidFill>
              </a:rPr>
              <a:t>Questions?</a:t>
            </a:r>
            <a:endParaRPr lang="en-US" sz="2000" dirty="0">
              <a:solidFill>
                <a:srgbClr val="4A3C31"/>
              </a:solidFill>
            </a:endParaRPr>
          </a:p>
        </p:txBody>
      </p:sp>
      <p:sp>
        <p:nvSpPr>
          <p:cNvPr id="7" name="Rectangle 6"/>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533400" y="228600"/>
            <a:ext cx="4548253" cy="8382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chemeClr val="bg1"/>
                </a:solidFill>
              </a:rPr>
              <a:t>Next Steps</a:t>
            </a:r>
            <a:endParaRPr lang="en-US" sz="3200" dirty="0">
              <a:solidFill>
                <a:schemeClr val="bg1"/>
              </a:solidFill>
            </a:endParaRPr>
          </a:p>
        </p:txBody>
      </p:sp>
      <p:pic>
        <p:nvPicPr>
          <p:cNvPr id="6" name="Picture 5" descr="image of professor teaching students in front of their computer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90648" y="4546601"/>
            <a:ext cx="3233755" cy="2120902"/>
          </a:xfrm>
          <a:prstGeom prst="rect">
            <a:avLst/>
          </a:prstGeom>
          <a:ln>
            <a:solidFill>
              <a:srgbClr val="000000"/>
            </a:solidFill>
          </a:ln>
          <a:effectLst/>
          <a:extLst>
            <a:ext uri="{909E8E84-426E-40DD-AFC4-6F175D3DCCD1}">
              <a14:hiddenFill xmlns:a14="http://schemas.microsoft.com/office/drawing/2010/main" xmlns="">
                <a:solidFill>
                  <a:srgbClr val="FFFFFF"/>
                </a:solidFill>
              </a14:hiddenFill>
            </a:ext>
          </a:extLst>
        </p:spPr>
      </p:pic>
      <p:pic>
        <p:nvPicPr>
          <p:cNvPr id="9" name="Picture 3" descr="C:\Users\scox\AppData\Local\Microsoft\Windows\Temporary Internet Files\Content.IE5\IOI9S4ZF\Iona_BNemployees_66.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9644" t="10819" r="16676" b="10904"/>
          <a:stretch/>
        </p:blipFill>
        <p:spPr bwMode="auto">
          <a:xfrm>
            <a:off x="4953000" y="4546601"/>
            <a:ext cx="3000538" cy="2120902"/>
          </a:xfrm>
          <a:prstGeom prst="rect">
            <a:avLst/>
          </a:prstGeom>
          <a:noFill/>
          <a:ln w="3175">
            <a:solidFill>
              <a:schemeClr val="tx1"/>
            </a:solidFill>
          </a:ln>
          <a:extLst>
            <a:ext uri="{909E8E84-426E-40DD-AFC4-6F175D3DCCD1}">
              <a14:hiddenFill xmlns:a14="http://schemas.microsoft.com/office/drawing/2010/main" xmlns="">
                <a:solidFill>
                  <a:srgbClr val="FFFFFF"/>
                </a:solidFill>
              </a14:hiddenFill>
            </a:ext>
          </a:extLst>
        </p:spPr>
      </p:pic>
      <p:pic>
        <p:nvPicPr>
          <p:cNvPr id="10" name="Picture 2" descr="T:\StoreOps\CORPORATE MARKETING\Logo\2014 Final Logos\bn_college_logo_url_ko.png"/>
          <p:cNvPicPr>
            <a:picLocks noChangeAspect="1" noChangeArrowheads="1"/>
          </p:cNvPicPr>
          <p:nvPr/>
        </p:nvPicPr>
        <p:blipFill>
          <a:blip r:embed="rId5" cstate="print"/>
          <a:srcRect b="27492"/>
          <a:stretch>
            <a:fillRect/>
          </a:stretch>
        </p:blipFill>
        <p:spPr bwMode="auto">
          <a:xfrm>
            <a:off x="7010400" y="479824"/>
            <a:ext cx="1752600" cy="510776"/>
          </a:xfrm>
          <a:prstGeom prst="rect">
            <a:avLst/>
          </a:prstGeom>
          <a:noFill/>
        </p:spPr>
      </p:pic>
    </p:spTree>
    <p:extLst>
      <p:ext uri="{BB962C8B-B14F-4D97-AF65-F5344CB8AC3E}">
        <p14:creationId xmlns:p14="http://schemas.microsoft.com/office/powerpoint/2010/main" xmlns="" val="1612470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81000" y="2514600"/>
            <a:ext cx="4648200" cy="2362200"/>
            <a:chOff x="3657600" y="1143000"/>
            <a:chExt cx="4343400" cy="2057400"/>
          </a:xfrm>
        </p:grpSpPr>
        <p:pic>
          <p:nvPicPr>
            <p:cNvPr id="28675" name="Picture 3"/>
            <p:cNvPicPr>
              <a:picLocks noChangeAspect="1" noChangeArrowheads="1"/>
            </p:cNvPicPr>
            <p:nvPr/>
          </p:nvPicPr>
          <p:blipFill>
            <a:blip r:embed="rId3" cstate="print"/>
            <a:srcRect l="31027" t="13128" r="56250" b="69922"/>
            <a:stretch>
              <a:fillRect/>
            </a:stretch>
          </p:blipFill>
          <p:spPr bwMode="auto">
            <a:xfrm>
              <a:off x="3657600" y="1143000"/>
              <a:ext cx="4343400" cy="2057400"/>
            </a:xfrm>
            <a:prstGeom prst="rect">
              <a:avLst/>
            </a:prstGeom>
            <a:ln>
              <a:noFill/>
            </a:ln>
            <a:effectLst>
              <a:outerShdw blurRad="292100" dist="139700" dir="2700000" algn="tl" rotWithShape="0">
                <a:srgbClr val="333333">
                  <a:alpha val="65000"/>
                </a:srgbClr>
              </a:outerShdw>
            </a:effectLst>
          </p:spPr>
        </p:pic>
        <p:pic>
          <p:nvPicPr>
            <p:cNvPr id="28674" name="Picture 2" descr="http://www.clker.com/cliparts/2/b/3/b/11949857441232608687pointing_finger_01.svg.hi.png"/>
            <p:cNvPicPr>
              <a:picLocks noChangeAspect="1" noChangeArrowheads="1"/>
            </p:cNvPicPr>
            <p:nvPr/>
          </p:nvPicPr>
          <p:blipFill>
            <a:blip r:embed="rId4" cstate="print"/>
            <a:srcRect/>
            <a:stretch>
              <a:fillRect/>
            </a:stretch>
          </p:blipFill>
          <p:spPr bwMode="auto">
            <a:xfrm>
              <a:off x="6081849" y="1524000"/>
              <a:ext cx="395151" cy="457200"/>
            </a:xfrm>
            <a:prstGeom prst="rect">
              <a:avLst/>
            </a:prstGeom>
            <a:noFill/>
            <a:ln>
              <a:solidFill>
                <a:schemeClr val="bg1">
                  <a:lumMod val="75000"/>
                </a:schemeClr>
              </a:solidFill>
            </a:ln>
          </p:spPr>
        </p:pic>
      </p:grpSp>
      <p:sp>
        <p:nvSpPr>
          <p:cNvPr id="7" name="Rectangle 6"/>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t>   </a:t>
            </a:r>
            <a:r>
              <a:rPr lang="en-US" sz="3100" dirty="0" err="1" smtClean="0"/>
              <a:t>FacultyEnlight</a:t>
            </a:r>
            <a:endParaRPr lang="en-US" sz="3100" dirty="0"/>
          </a:p>
        </p:txBody>
      </p:sp>
      <p:pic>
        <p:nvPicPr>
          <p:cNvPr id="8" name="Picture 2" descr="T:\StoreOps\CORPORATE MARKETING\Logo\2014 Final Logos\bn_college_logo_url_ko.png"/>
          <p:cNvPicPr>
            <a:picLocks noChangeAspect="1" noChangeArrowheads="1"/>
          </p:cNvPicPr>
          <p:nvPr/>
        </p:nvPicPr>
        <p:blipFill>
          <a:blip r:embed="rId5" cstate="print"/>
          <a:srcRect b="27492"/>
          <a:stretch>
            <a:fillRect/>
          </a:stretch>
        </p:blipFill>
        <p:spPr bwMode="auto">
          <a:xfrm>
            <a:off x="6281261" y="381000"/>
            <a:ext cx="2353152" cy="685800"/>
          </a:xfrm>
          <a:prstGeom prst="rect">
            <a:avLst/>
          </a:prstGeom>
          <a:noFill/>
        </p:spPr>
      </p:pic>
      <p:pic>
        <p:nvPicPr>
          <p:cNvPr id="9" name="Picture 2" descr="FacultyEnlight"/>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638800" y="5400764"/>
            <a:ext cx="3217105" cy="93443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5632361" y="2685871"/>
            <a:ext cx="3419237" cy="1200329"/>
          </a:xfrm>
          <a:prstGeom prst="rect">
            <a:avLst/>
          </a:prstGeom>
          <a:noFill/>
        </p:spPr>
        <p:txBody>
          <a:bodyPr wrap="square" rtlCol="0">
            <a:spAutoFit/>
          </a:bodyPr>
          <a:lstStyle/>
          <a:p>
            <a:r>
              <a:rPr lang="en-US" sz="2400" dirty="0" smtClean="0">
                <a:solidFill>
                  <a:srgbClr val="A41123"/>
                </a:solidFill>
              </a:rPr>
              <a:t>Select the “Faculty” tab on your campus store website.</a:t>
            </a:r>
            <a:endParaRPr lang="en-US" sz="2400" dirty="0">
              <a:solidFill>
                <a:srgbClr val="A41123"/>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srcRect l="29000" t="10890" r="29000" b="4666"/>
          <a:stretch/>
        </p:blipFill>
        <p:spPr>
          <a:xfrm>
            <a:off x="1676400" y="228600"/>
            <a:ext cx="5867400" cy="632489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37310" y="1752600"/>
            <a:ext cx="6469380" cy="2994660"/>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5"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sp>
        <p:nvSpPr>
          <p:cNvPr id="6" name="TextBox 5"/>
          <p:cNvSpPr txBox="1"/>
          <p:nvPr/>
        </p:nvSpPr>
        <p:spPr>
          <a:xfrm>
            <a:off x="2247900" y="5410200"/>
            <a:ext cx="4648200" cy="1200329"/>
          </a:xfrm>
          <a:prstGeom prst="rect">
            <a:avLst/>
          </a:prstGeom>
          <a:noFill/>
        </p:spPr>
        <p:txBody>
          <a:bodyPr wrap="square" rtlCol="0">
            <a:spAutoFit/>
          </a:bodyPr>
          <a:lstStyle/>
          <a:p>
            <a:r>
              <a:rPr lang="en-US" sz="2400" dirty="0" smtClean="0">
                <a:solidFill>
                  <a:srgbClr val="A41123"/>
                </a:solidFill>
              </a:rPr>
              <a:t>Search using multiple parameters to easily find what you need.</a:t>
            </a:r>
            <a:endParaRPr lang="en-US" sz="2400" dirty="0">
              <a:solidFill>
                <a:srgbClr val="A41123"/>
              </a:solidFill>
            </a:endParaRPr>
          </a:p>
          <a:p>
            <a:endParaRPr lang="en-US" sz="2400" dirty="0" smtClean="0">
              <a:solidFill>
                <a:srgbClr val="C00000"/>
              </a:solidFill>
            </a:endParaRPr>
          </a:p>
        </p:txBody>
      </p:sp>
      <p:pic>
        <p:nvPicPr>
          <p:cNvPr id="10"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4" name="Picture 2" descr="T:\StoreOps\CORPORATE MARKETING\Logo\2014 Final Logos\bn_college_logo_url_ko.png"/>
          <p:cNvPicPr>
            <a:picLocks noChangeAspect="1" noChangeArrowheads="1"/>
          </p:cNvPicPr>
          <p:nvPr/>
        </p:nvPicPr>
        <p:blipFill>
          <a:blip r:embed="rId3" cstate="print"/>
          <a:srcRect b="27492"/>
          <a:stretch>
            <a:fillRect/>
          </a:stretch>
        </p:blipFill>
        <p:spPr bwMode="auto">
          <a:xfrm>
            <a:off x="6281261" y="381000"/>
            <a:ext cx="2353152" cy="685800"/>
          </a:xfrm>
          <a:prstGeom prst="rect">
            <a:avLst/>
          </a:prstGeom>
          <a:noFill/>
        </p:spPr>
      </p:pic>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360170" y="1828800"/>
            <a:ext cx="6423660" cy="251460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952750" y="5257800"/>
            <a:ext cx="3238500" cy="830997"/>
          </a:xfrm>
          <a:prstGeom prst="rect">
            <a:avLst/>
          </a:prstGeom>
          <a:noFill/>
        </p:spPr>
        <p:txBody>
          <a:bodyPr wrap="square" rtlCol="0">
            <a:spAutoFit/>
          </a:bodyPr>
          <a:lstStyle/>
          <a:p>
            <a:r>
              <a:rPr lang="en-US" sz="2400" dirty="0" smtClean="0">
                <a:solidFill>
                  <a:srgbClr val="A41123"/>
                </a:solidFill>
              </a:rPr>
              <a:t>Search by ISBN number.</a:t>
            </a:r>
            <a:endParaRPr lang="en-US" sz="2400" dirty="0">
              <a:solidFill>
                <a:srgbClr val="A41123"/>
              </a:solidFill>
            </a:endParaRPr>
          </a:p>
          <a:p>
            <a:endParaRPr lang="en-US" sz="2400" dirty="0" smtClean="0">
              <a:solidFill>
                <a:srgbClr val="C00000"/>
              </a:solidFill>
            </a:endParaRPr>
          </a:p>
        </p:txBody>
      </p:sp>
      <p:pic>
        <p:nvPicPr>
          <p:cNvPr id="9"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6" name="Picture 2" descr="T:\StoreOps\CORPORATE MARKETING\Logo\2014 Final Logos\bn_college_logo_url_ko.png"/>
          <p:cNvPicPr>
            <a:picLocks noChangeAspect="1" noChangeArrowheads="1"/>
          </p:cNvPicPr>
          <p:nvPr/>
        </p:nvPicPr>
        <p:blipFill>
          <a:blip r:embed="rId3" cstate="print"/>
          <a:srcRect b="27492"/>
          <a:stretch>
            <a:fillRect/>
          </a:stretch>
        </p:blipFill>
        <p:spPr bwMode="auto">
          <a:xfrm>
            <a:off x="6281261" y="381000"/>
            <a:ext cx="2353152" cy="685800"/>
          </a:xfrm>
          <a:prstGeom prst="rect">
            <a:avLst/>
          </a:prstGeom>
          <a:noFill/>
        </p:spPr>
      </p:pic>
      <p:pic>
        <p:nvPicPr>
          <p:cNvPr id="3" name="Picture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337310" y="1753673"/>
            <a:ext cx="6469380" cy="374904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2326649" y="5879420"/>
            <a:ext cx="4876800" cy="830997"/>
          </a:xfrm>
          <a:prstGeom prst="rect">
            <a:avLst/>
          </a:prstGeom>
          <a:noFill/>
        </p:spPr>
        <p:txBody>
          <a:bodyPr wrap="square" rtlCol="0">
            <a:spAutoFit/>
          </a:bodyPr>
          <a:lstStyle/>
          <a:p>
            <a:r>
              <a:rPr lang="en-US" sz="2400" dirty="0" smtClean="0">
                <a:solidFill>
                  <a:srgbClr val="A41123"/>
                </a:solidFill>
              </a:rPr>
              <a:t>Search by publication title or author.</a:t>
            </a:r>
            <a:endParaRPr lang="en-US" sz="2400" dirty="0">
              <a:solidFill>
                <a:srgbClr val="A41123"/>
              </a:solidFill>
            </a:endParaRPr>
          </a:p>
          <a:p>
            <a:endParaRPr lang="en-US" sz="2400" dirty="0" smtClean="0">
              <a:solidFill>
                <a:srgbClr val="C00000"/>
              </a:solidFill>
            </a:endParaRPr>
          </a:p>
        </p:txBody>
      </p:sp>
      <p:pic>
        <p:nvPicPr>
          <p:cNvPr id="10"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3" name="Picture 2" descr="T:\StoreOps\CORPORATE MARKETING\Logo\2014 Final Logos\bn_college_logo_url_ko.png"/>
          <p:cNvPicPr>
            <a:picLocks noChangeAspect="1" noChangeArrowheads="1"/>
          </p:cNvPicPr>
          <p:nvPr/>
        </p:nvPicPr>
        <p:blipFill>
          <a:blip r:embed="rId2" cstate="print"/>
          <a:srcRect b="27492"/>
          <a:stretch>
            <a:fillRect/>
          </a:stretch>
        </p:blipFill>
        <p:spPr bwMode="auto">
          <a:xfrm>
            <a:off x="6281261" y="381000"/>
            <a:ext cx="2353152" cy="685800"/>
          </a:xfrm>
          <a:prstGeom prst="rect">
            <a:avLst/>
          </a:prstGeom>
          <a:noFill/>
        </p:spPr>
      </p:pic>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98270" y="1535430"/>
            <a:ext cx="6347460" cy="378714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438400" y="5733631"/>
            <a:ext cx="5486400" cy="1200329"/>
          </a:xfrm>
          <a:prstGeom prst="rect">
            <a:avLst/>
          </a:prstGeom>
          <a:noFill/>
        </p:spPr>
        <p:txBody>
          <a:bodyPr wrap="square" rtlCol="0">
            <a:spAutoFit/>
          </a:bodyPr>
          <a:lstStyle/>
          <a:p>
            <a:r>
              <a:rPr lang="en-US" sz="2400" dirty="0" smtClean="0">
                <a:solidFill>
                  <a:srgbClr val="A41123"/>
                </a:solidFill>
              </a:rPr>
              <a:t>Search by viewing materials previously adopted by your school.</a:t>
            </a:r>
            <a:endParaRPr lang="en-US" sz="2400" dirty="0">
              <a:solidFill>
                <a:srgbClr val="A41123"/>
              </a:solidFill>
            </a:endParaRPr>
          </a:p>
          <a:p>
            <a:endParaRPr lang="en-US" sz="2400" dirty="0" smtClean="0">
              <a:solidFill>
                <a:srgbClr val="C00000"/>
              </a:solidFill>
            </a:endParaRPr>
          </a:p>
        </p:txBody>
      </p:sp>
      <p:pic>
        <p:nvPicPr>
          <p:cNvPr id="9" name="Picture 2" descr="FacultyEnligh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6777431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4" name="Picture 2" descr="T:\StoreOps\CORPORATE MARKETING\Logo\2014 Final Logos\bn_college_logo_url_ko.png"/>
          <p:cNvPicPr>
            <a:picLocks noChangeAspect="1" noChangeArrowheads="1"/>
          </p:cNvPicPr>
          <p:nvPr/>
        </p:nvPicPr>
        <p:blipFill>
          <a:blip r:embed="rId3" cstate="print"/>
          <a:srcRect b="27492"/>
          <a:stretch>
            <a:fillRect/>
          </a:stretch>
        </p:blipFill>
        <p:spPr bwMode="auto">
          <a:xfrm>
            <a:off x="6281261" y="381000"/>
            <a:ext cx="2353152" cy="685800"/>
          </a:xfrm>
          <a:prstGeom prst="rect">
            <a:avLst/>
          </a:prstGeom>
          <a:noFill/>
        </p:spPr>
      </p:pic>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402080" y="1565910"/>
            <a:ext cx="6339840" cy="372618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2667000" y="5745436"/>
            <a:ext cx="4648200" cy="1200329"/>
          </a:xfrm>
          <a:prstGeom prst="rect">
            <a:avLst/>
          </a:prstGeom>
          <a:noFill/>
        </p:spPr>
        <p:txBody>
          <a:bodyPr wrap="square" rtlCol="0">
            <a:spAutoFit/>
          </a:bodyPr>
          <a:lstStyle/>
          <a:p>
            <a:r>
              <a:rPr lang="en-US" sz="2400" dirty="0" smtClean="0">
                <a:solidFill>
                  <a:srgbClr val="A41123"/>
                </a:solidFill>
              </a:rPr>
              <a:t>See what your peers at other schools are adopting. </a:t>
            </a:r>
            <a:endParaRPr lang="en-US" sz="2400" dirty="0">
              <a:solidFill>
                <a:srgbClr val="A41123"/>
              </a:solidFill>
            </a:endParaRPr>
          </a:p>
          <a:p>
            <a:endParaRPr lang="en-US" sz="2400" dirty="0" smtClean="0">
              <a:solidFill>
                <a:srgbClr val="C00000"/>
              </a:solidFill>
            </a:endParaRPr>
          </a:p>
        </p:txBody>
      </p:sp>
      <p:pic>
        <p:nvPicPr>
          <p:cNvPr id="9"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00200" y="1600200"/>
            <a:ext cx="6054090" cy="400198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0" y="0"/>
            <a:ext cx="9144000" cy="137160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3100" dirty="0" smtClean="0">
                <a:latin typeface="+mj-lt"/>
              </a:rPr>
              <a:t>       Search</a:t>
            </a:r>
            <a:endParaRPr lang="en-US" sz="3100" dirty="0">
              <a:latin typeface="+mj-lt"/>
            </a:endParaRPr>
          </a:p>
        </p:txBody>
      </p:sp>
      <p:pic>
        <p:nvPicPr>
          <p:cNvPr id="8" name="Picture 2" descr="T:\StoreOps\CORPORATE MARKETING\Logo\2014 Final Logos\bn_college_logo_url_ko.png"/>
          <p:cNvPicPr>
            <a:picLocks noChangeAspect="1" noChangeArrowheads="1"/>
          </p:cNvPicPr>
          <p:nvPr/>
        </p:nvPicPr>
        <p:blipFill>
          <a:blip r:embed="rId4" cstate="print"/>
          <a:srcRect b="27492"/>
          <a:stretch>
            <a:fillRect/>
          </a:stretch>
        </p:blipFill>
        <p:spPr bwMode="auto">
          <a:xfrm>
            <a:off x="6281261" y="381000"/>
            <a:ext cx="2353152" cy="685800"/>
          </a:xfrm>
          <a:prstGeom prst="rect">
            <a:avLst/>
          </a:prstGeom>
          <a:noFill/>
        </p:spPr>
      </p:pic>
      <p:sp>
        <p:nvSpPr>
          <p:cNvPr id="6" name="TextBox 5"/>
          <p:cNvSpPr txBox="1"/>
          <p:nvPr/>
        </p:nvSpPr>
        <p:spPr>
          <a:xfrm>
            <a:off x="2684145" y="5783000"/>
            <a:ext cx="4970145" cy="1200329"/>
          </a:xfrm>
          <a:prstGeom prst="rect">
            <a:avLst/>
          </a:prstGeom>
          <a:noFill/>
        </p:spPr>
        <p:txBody>
          <a:bodyPr wrap="square" rtlCol="0">
            <a:spAutoFit/>
          </a:bodyPr>
          <a:lstStyle/>
          <a:p>
            <a:r>
              <a:rPr lang="en-US" sz="2400" dirty="0" smtClean="0">
                <a:solidFill>
                  <a:srgbClr val="A41123"/>
                </a:solidFill>
              </a:rPr>
              <a:t>You can also browse favorites you chose in previous years/semesters.</a:t>
            </a:r>
            <a:endParaRPr lang="en-US" sz="2400" dirty="0">
              <a:solidFill>
                <a:srgbClr val="A41123"/>
              </a:solidFill>
            </a:endParaRPr>
          </a:p>
          <a:p>
            <a:endParaRPr lang="en-US" sz="2400" dirty="0" smtClean="0">
              <a:solidFill>
                <a:srgbClr val="C00000"/>
              </a:solidFill>
            </a:endParaRPr>
          </a:p>
        </p:txBody>
      </p:sp>
      <p:pic>
        <p:nvPicPr>
          <p:cNvPr id="11" name="Picture 2" descr="FacultyEnligh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47667" y="5870159"/>
            <a:ext cx="1633534" cy="47447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980B66C25ABD4DBF71642E28F09F27" ma:contentTypeVersion="0" ma:contentTypeDescription="Create a new document." ma:contentTypeScope="" ma:versionID="49847cc59a7582807e6e558a3dff674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95A026-3BAA-4769-915F-551A6D2996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7DE6A7D-D2FE-4A20-8FE5-343D81721D0D}">
  <ds:schemaRefs>
    <ds:schemaRef ds:uri="http://purl.org/dc/dcmitype/"/>
    <ds:schemaRef ds:uri="http://schemas.microsoft.com/office/2006/documentManagement/types"/>
    <ds:schemaRef ds:uri="http://purl.org/dc/elements/1.1/"/>
    <ds:schemaRef ds:uri="http://www.w3.org/XML/1998/namespace"/>
    <ds:schemaRef ds:uri="http://schemas.microsoft.com/office/2006/metadata/properties"/>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B03D9329-74CB-40EC-BD43-23A77CF46FD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3981</TotalTime>
  <Words>913</Words>
  <Application>Microsoft Office PowerPoint</Application>
  <PresentationFormat>On-screen Show (4:3)</PresentationFormat>
  <Paragraphs>77</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Turning Trends into Sales</dc:title>
  <dc:creator>Samantha Cox</dc:creator>
  <cp:lastModifiedBy>Administrator</cp:lastModifiedBy>
  <cp:revision>129</cp:revision>
  <cp:lastPrinted>2012-03-13T14:50:13Z</cp:lastPrinted>
  <dcterms:created xsi:type="dcterms:W3CDTF">2012-03-08T18:56:45Z</dcterms:created>
  <dcterms:modified xsi:type="dcterms:W3CDTF">2015-01-26T21:25:16Z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0x01010056980B66C25ABD4DBF71642E28F09F27</vt:lpwstr>
  </property>
</Properties>
</file>