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  <Override PartName="/ppt/slides/slide9.xml" ContentType="application/vnd.openxmlformats-officedocument.presentationml.slide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9E181A-AC51-686F-A140-824E6F11F9CF}" v="3" dt="2024-07-26T20:25:44.701"/>
    <p1510:client id="{AD3153B9-464B-0228-33E5-3C1DF4730595}" v="289" dt="2024-07-26T19:24:41.0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chman, Zachary" userId="S::zcb006@shsu.edu::91f47a40-fed0-45f4-9bd1-0849d532826b" providerId="AD" clId="Web-{AD3153B9-464B-0228-33E5-3C1DF4730595}"/>
    <pc:docChg chg="addSld modSld">
      <pc:chgData name="Bachman, Zachary" userId="S::zcb006@shsu.edu::91f47a40-fed0-45f4-9bd1-0849d532826b" providerId="AD" clId="Web-{AD3153B9-464B-0228-33E5-3C1DF4730595}" dt="2024-07-26T19:24:40.249" v="282" actId="20577"/>
      <pc:docMkLst>
        <pc:docMk/>
      </pc:docMkLst>
      <pc:sldChg chg="modSp">
        <pc:chgData name="Bachman, Zachary" userId="S::zcb006@shsu.edu::91f47a40-fed0-45f4-9bd1-0849d532826b" providerId="AD" clId="Web-{AD3153B9-464B-0228-33E5-3C1DF4730595}" dt="2024-07-26T19:17:15.311" v="10" actId="20577"/>
        <pc:sldMkLst>
          <pc:docMk/>
          <pc:sldMk cId="2118593208" sldId="259"/>
        </pc:sldMkLst>
        <pc:spChg chg="mod">
          <ac:chgData name="Bachman, Zachary" userId="S::zcb006@shsu.edu::91f47a40-fed0-45f4-9bd1-0849d532826b" providerId="AD" clId="Web-{AD3153B9-464B-0228-33E5-3C1DF4730595}" dt="2024-07-26T19:17:15.311" v="10" actId="20577"/>
          <ac:spMkLst>
            <pc:docMk/>
            <pc:sldMk cId="2118593208" sldId="259"/>
            <ac:spMk id="3" creationId="{7B0EF6D5-10D0-B577-C497-AF85C688E75A}"/>
          </ac:spMkLst>
        </pc:spChg>
      </pc:sldChg>
      <pc:sldChg chg="modSp">
        <pc:chgData name="Bachman, Zachary" userId="S::zcb006@shsu.edu::91f47a40-fed0-45f4-9bd1-0849d532826b" providerId="AD" clId="Web-{AD3153B9-464B-0228-33E5-3C1DF4730595}" dt="2024-07-26T19:18:07.846" v="22" actId="20577"/>
        <pc:sldMkLst>
          <pc:docMk/>
          <pc:sldMk cId="1373763242" sldId="260"/>
        </pc:sldMkLst>
        <pc:spChg chg="mod">
          <ac:chgData name="Bachman, Zachary" userId="S::zcb006@shsu.edu::91f47a40-fed0-45f4-9bd1-0849d532826b" providerId="AD" clId="Web-{AD3153B9-464B-0228-33E5-3C1DF4730595}" dt="2024-07-26T19:18:07.846" v="22" actId="20577"/>
          <ac:spMkLst>
            <pc:docMk/>
            <pc:sldMk cId="1373763242" sldId="260"/>
            <ac:spMk id="3" creationId="{6F9565FB-0DDC-75BD-CF8C-B4DADB4AD793}"/>
          </ac:spMkLst>
        </pc:spChg>
      </pc:sldChg>
      <pc:sldChg chg="modSp">
        <pc:chgData name="Bachman, Zachary" userId="S::zcb006@shsu.edu::91f47a40-fed0-45f4-9bd1-0849d532826b" providerId="AD" clId="Web-{AD3153B9-464B-0228-33E5-3C1DF4730595}" dt="2024-07-26T19:19:01.303" v="27" actId="20577"/>
        <pc:sldMkLst>
          <pc:docMk/>
          <pc:sldMk cId="3511512528" sldId="262"/>
        </pc:sldMkLst>
        <pc:spChg chg="mod">
          <ac:chgData name="Bachman, Zachary" userId="S::zcb006@shsu.edu::91f47a40-fed0-45f4-9bd1-0849d532826b" providerId="AD" clId="Web-{AD3153B9-464B-0228-33E5-3C1DF4730595}" dt="2024-07-26T19:19:01.303" v="27" actId="20577"/>
          <ac:spMkLst>
            <pc:docMk/>
            <pc:sldMk cId="3511512528" sldId="262"/>
            <ac:spMk id="3" creationId="{CBE76CCE-9349-CF66-F5C2-E2AB92F3A57B}"/>
          </ac:spMkLst>
        </pc:spChg>
      </pc:sldChg>
      <pc:sldChg chg="modSp new">
        <pc:chgData name="Bachman, Zachary" userId="S::zcb006@shsu.edu::91f47a40-fed0-45f4-9bd1-0849d532826b" providerId="AD" clId="Web-{AD3153B9-464B-0228-33E5-3C1DF4730595}" dt="2024-07-26T19:24:40.249" v="282" actId="20577"/>
        <pc:sldMkLst>
          <pc:docMk/>
          <pc:sldMk cId="3737688457" sldId="264"/>
        </pc:sldMkLst>
        <pc:spChg chg="mod">
          <ac:chgData name="Bachman, Zachary" userId="S::zcb006@shsu.edu::91f47a40-fed0-45f4-9bd1-0849d532826b" providerId="AD" clId="Web-{AD3153B9-464B-0228-33E5-3C1DF4730595}" dt="2024-07-26T19:19:39.524" v="31" actId="20577"/>
          <ac:spMkLst>
            <pc:docMk/>
            <pc:sldMk cId="3737688457" sldId="264"/>
            <ac:spMk id="2" creationId="{02D9055E-9EDE-DFBE-E95B-4F4A366848FF}"/>
          </ac:spMkLst>
        </pc:spChg>
        <pc:spChg chg="mod">
          <ac:chgData name="Bachman, Zachary" userId="S::zcb006@shsu.edu::91f47a40-fed0-45f4-9bd1-0849d532826b" providerId="AD" clId="Web-{AD3153B9-464B-0228-33E5-3C1DF4730595}" dt="2024-07-26T19:24:40.249" v="282" actId="20577"/>
          <ac:spMkLst>
            <pc:docMk/>
            <pc:sldMk cId="3737688457" sldId="264"/>
            <ac:spMk id="3" creationId="{6AF4CCC8-A3C0-449F-1D3A-C06DB44666C7}"/>
          </ac:spMkLst>
        </pc:spChg>
      </pc:sldChg>
    </pc:docChg>
  </pc:docChgLst>
  <pc:docChgLst>
    <pc:chgData name="Bachman, Zachary" userId="S::zcb006@shsu.edu::91f47a40-fed0-45f4-9bd1-0849d532826b" providerId="AD" clId="Web-{3E9E181A-AC51-686F-A140-824E6F11F9CF}"/>
    <pc:docChg chg="modSld">
      <pc:chgData name="Bachman, Zachary" userId="S::zcb006@shsu.edu::91f47a40-fed0-45f4-9bd1-0849d532826b" providerId="AD" clId="Web-{3E9E181A-AC51-686F-A140-824E6F11F9CF}" dt="2024-07-26T20:25:40.310" v="1" actId="20577"/>
      <pc:docMkLst>
        <pc:docMk/>
      </pc:docMkLst>
      <pc:sldChg chg="modSp">
        <pc:chgData name="Bachman, Zachary" userId="S::zcb006@shsu.edu::91f47a40-fed0-45f4-9bd1-0849d532826b" providerId="AD" clId="Web-{3E9E181A-AC51-686F-A140-824E6F11F9CF}" dt="2024-07-26T20:25:40.310" v="1" actId="20577"/>
        <pc:sldMkLst>
          <pc:docMk/>
          <pc:sldMk cId="3737688457" sldId="264"/>
        </pc:sldMkLst>
        <pc:spChg chg="mod">
          <ac:chgData name="Bachman, Zachary" userId="S::zcb006@shsu.edu::91f47a40-fed0-45f4-9bd1-0849d532826b" providerId="AD" clId="Web-{3E9E181A-AC51-686F-A140-824E6F11F9CF}" dt="2024-07-26T20:25:40.310" v="1" actId="20577"/>
          <ac:spMkLst>
            <pc:docMk/>
            <pc:sldMk cId="3737688457" sldId="264"/>
            <ac:spMk id="3" creationId="{6AF4CCC8-A3C0-449F-1D3A-C06DB44666C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24F3A-736E-72AD-31DB-37ADF44B7F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568C58-68FB-6CA7-80DC-BAC7219321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02DB0-D3F8-9A5B-C296-F143324FD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64D84-614E-B846-917A-FB5953A5621B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F3F9F-E832-04FC-A675-FADF02600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95A136-B38C-8472-C9C2-DCD5BA94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7924-0E22-9948-8418-4BAEE5E18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09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FB67D-0AF5-3EF8-543D-14400FAC0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601A80-4590-3C8C-75C7-57D325812C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95B21B-0602-9AF3-E14E-FDF2297D2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64D84-614E-B846-917A-FB5953A5621B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B3D63-65E3-65CB-740F-C978DCD6D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4A851-EE19-44FE-A565-B4FC51E1D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7924-0E22-9948-8418-4BAEE5E18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56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AE5D45-C7B2-A86D-051C-D295179024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2F27B5-8AA6-820F-618B-E367E3612C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DEE82-80CE-1396-4051-4F74748A4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64D84-614E-B846-917A-FB5953A5621B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ACD00-9343-3C4C-B380-9AF9917EA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CAD8F-26A3-CB0A-8570-4833A4FFC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7924-0E22-9948-8418-4BAEE5E18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846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80C30-9FFC-8A89-27DD-8C963E5DB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234CAA-2B0A-58DF-5924-577138FFDC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B06FC3-2D05-A6DB-C9B5-FCADBD4D2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64D84-614E-B846-917A-FB5953A5621B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70BBE-E5AA-6530-0263-5EFE6C4CB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6D65F4-21BB-D383-E27A-3EB440FF7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7924-0E22-9948-8418-4BAEE5E18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565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42E3C-648B-B4BA-27C7-28723A07D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1C7CB6-5860-1CA3-3D8A-13EA10636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089E2-44A9-6499-A167-5DE51B1CE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64D84-614E-B846-917A-FB5953A5621B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8AF875-A84E-EB0E-9813-F6C2E781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D830E-D835-A81C-C3D0-02F41A811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7924-0E22-9948-8418-4BAEE5E18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901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D0E4E-D628-C422-FB56-4BCE5CE87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C8637-722A-8AB5-99A3-C0D7E93C07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C0A63C-B477-378C-0C04-8CCB802365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26D495-B792-5F33-2F6F-9DDBD0D4D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64D84-614E-B846-917A-FB5953A5621B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961DFB-DBDC-E0AA-7422-549A36829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79BDD4-06DA-3D25-F288-6354FA0FF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7924-0E22-9948-8418-4BAEE5E18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97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47335-D866-1D2C-688B-B34BC9E8F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8EC872-3343-C177-9AC9-8B7CDCADE2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04A673-DE58-F9F1-B929-4F5B9411A8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6C78E8-3B52-3905-F7ED-2E562BB647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AE483F-1561-4066-D64E-3774D924CE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9ACFB8-2078-3CB7-769B-0EE824C4A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64D84-614E-B846-917A-FB5953A5621B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E0EA9B-F757-C66A-8370-5E9180300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B34B32-E274-65BC-7446-FA867CB94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7924-0E22-9948-8418-4BAEE5E18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08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D57B2-5D8C-A911-B4C9-31AEC5664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ED6489-064D-7A65-5AB1-80659BD3E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64D84-614E-B846-917A-FB5953A5621B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9F48E4-DBB2-5D5E-3585-F243B0DA1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E560D9-1C46-6EBB-5EF0-59C40B7EC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7924-0E22-9948-8418-4BAEE5E18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13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567238-E33B-50C8-3256-94614D43C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64D84-614E-B846-917A-FB5953A5621B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C3174C-9608-EFEF-3C65-05336B127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6724BC-DDD4-7A68-B28B-B6AFB4C19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7924-0E22-9948-8418-4BAEE5E18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309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4387B-A2D1-9923-DF9B-8587CB726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9588C-327A-3572-D3F4-25CBD312F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06A8C4-BAD4-91E1-93B6-5063C9F5E2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55C85C-BD0B-D311-11A4-61F4EE784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64D84-614E-B846-917A-FB5953A5621B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EBC787-8B60-732C-563F-0EF193AE7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1F1EDB-F8E1-02A6-F5CC-88C5EEAE8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7924-0E22-9948-8418-4BAEE5E18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272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A8FB2-30E7-723D-859F-962CE3097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A5322-2884-B9B4-12D7-8F57FABB52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EE18FA-2406-6588-5519-E24F2EC4EE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A4224C-41AC-90A4-5A0A-68B0E10CD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64D84-614E-B846-917A-FB5953A5621B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B9C5AE-7E75-8828-E964-B439234C6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E24295-D06E-6EC2-94AF-8EA049FF1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17924-0E22-9948-8418-4BAEE5E18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39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7B4C6A-D8A5-48D5-7C70-2D22A3001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A2656D-3622-3B90-BF52-0A5B9A415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2972E-51F2-85CE-2E41-B590BEC6F8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64D84-614E-B846-917A-FB5953A5621B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A57AC0-2050-6D4E-4AC7-243592CD1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038C53-B4F9-B427-7C1B-CD6D588CEE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17924-0E22-9948-8418-4BAEE5E18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968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77AB8-B2D3-7016-F255-A3BFCD4879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Public Health Ethics: </a:t>
            </a:r>
            <a:br>
              <a:rPr lang="en-US"/>
            </a:br>
            <a:r>
              <a:rPr lang="en-US"/>
              <a:t>The Basics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41F27F-6437-09C6-3860-22CF822BD1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694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C20A0-C1FB-0019-E2D2-C997F2A9B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A022F-5FA3-B242-F1A4-A5877776EB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/>
              <a:t>Define public heath ethics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Identify the main moral question facing public health officials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Apply key considerations to help analyze difficult cases</a:t>
            </a:r>
          </a:p>
        </p:txBody>
      </p:sp>
    </p:spTree>
    <p:extLst>
      <p:ext uri="{BB962C8B-B14F-4D97-AF65-F5344CB8AC3E}">
        <p14:creationId xmlns:p14="http://schemas.microsoft.com/office/powerpoint/2010/main" val="3663996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312B4-596B-BC17-FBC3-7766FDE89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“Public Health”?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6183CC-BFBA-7506-5A34-B1D842A644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phrase “public health” refers to the overall health of a population of people.</a:t>
            </a:r>
          </a:p>
          <a:p>
            <a:pPr lvl="1"/>
            <a:r>
              <a:rPr lang="en-US"/>
              <a:t>Distinguish from health of an individual.</a:t>
            </a:r>
          </a:p>
          <a:p>
            <a:pPr lvl="2"/>
            <a:r>
              <a:rPr lang="en-US"/>
              <a:t>I may be in poor health, but my community might have a low morbidity rate.</a:t>
            </a:r>
          </a:p>
          <a:p>
            <a:pPr lvl="2"/>
            <a:endParaRPr lang="en-US"/>
          </a:p>
          <a:p>
            <a:r>
              <a:rPr lang="en-US"/>
              <a:t>Public health officials are concerned with promoting the health of a population of people.</a:t>
            </a:r>
          </a:p>
          <a:p>
            <a:pPr lvl="1"/>
            <a:r>
              <a:rPr lang="en-US"/>
              <a:t>Distinguish from physicians </a:t>
            </a:r>
          </a:p>
          <a:p>
            <a:pPr lvl="2"/>
            <a:r>
              <a:rPr lang="en-US"/>
              <a:t>Physicians focus on the health of the individual patients under their care, while public health officials focus on the overall health of the population they oversee.</a:t>
            </a:r>
          </a:p>
        </p:txBody>
      </p:sp>
    </p:spTree>
    <p:extLst>
      <p:ext uri="{BB962C8B-B14F-4D97-AF65-F5344CB8AC3E}">
        <p14:creationId xmlns:p14="http://schemas.microsoft.com/office/powerpoint/2010/main" val="1278160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1B636-491A-217E-73A2-C5D380F9C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Public Health Ethics?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0EF6D5-10D0-B577-C497-AF85C688E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Ethics is the field of study that focus on rules and principles of right conduct. </a:t>
            </a:r>
          </a:p>
          <a:p>
            <a:r>
              <a:rPr lang="en-US"/>
              <a:t>Public health ethics is the area of ethics that focuses on rules and principles that govern the administering of public health intervention. </a:t>
            </a:r>
            <a:endParaRPr lang="en-US">
              <a:ea typeface="Calibri"/>
              <a:cs typeface="Calibri"/>
            </a:endParaRPr>
          </a:p>
          <a:p>
            <a:pPr lvl="1"/>
            <a:r>
              <a:rPr lang="en-US"/>
              <a:t>What kind of interventions should public health officials pursue?</a:t>
            </a:r>
            <a:endParaRPr lang="en-US">
              <a:ea typeface="Calibri"/>
              <a:cs typeface="Calibri"/>
            </a:endParaRPr>
          </a:p>
          <a:p>
            <a:pPr lvl="1"/>
            <a:endParaRPr lang="en-US"/>
          </a:p>
          <a:p>
            <a:r>
              <a:rPr lang="en-US"/>
              <a:t>Public health officials often use coercive measures (such as fines) to achieve compliance from the public.</a:t>
            </a:r>
          </a:p>
          <a:p>
            <a:pPr lvl="1"/>
            <a:r>
              <a:rPr lang="en-US"/>
              <a:t>What justifies the use of coercive measures? 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593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CCFA2-C0CA-EEF7-A86C-3C59333F0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Main Question in Public Health Ethics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9565FB-0DDC-75BD-CF8C-B4DADB4AD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Public health officials aim to promote the overall health of a population</a:t>
            </a:r>
          </a:p>
          <a:p>
            <a:pPr lvl="1"/>
            <a:r>
              <a:rPr lang="en-US"/>
              <a:t>Promote the public good</a:t>
            </a:r>
          </a:p>
          <a:p>
            <a:r>
              <a:rPr lang="en-US"/>
              <a:t>A tool in the public health official’s toolbox is coercive measures</a:t>
            </a:r>
          </a:p>
          <a:p>
            <a:pPr lvl="1"/>
            <a:r>
              <a:rPr lang="en-US"/>
              <a:t>Restriction on liberty</a:t>
            </a:r>
            <a:endParaRPr lang="en-US">
              <a:ea typeface="Calibri"/>
              <a:cs typeface="Calibri"/>
            </a:endParaRPr>
          </a:p>
          <a:p>
            <a:pPr lvl="1"/>
            <a:endParaRPr lang="en-US"/>
          </a:p>
          <a:p>
            <a:r>
              <a:rPr lang="en-US"/>
              <a:t>When does a public health benefit justify a restriction on liberty? </a:t>
            </a:r>
          </a:p>
          <a:p>
            <a:pPr lvl="1"/>
            <a:r>
              <a:rPr lang="en-US"/>
              <a:t>Requires weighing a benefit to the common good against a restriction on liberty.</a:t>
            </a:r>
          </a:p>
        </p:txBody>
      </p:sp>
    </p:spTree>
    <p:extLst>
      <p:ext uri="{BB962C8B-B14F-4D97-AF65-F5344CB8AC3E}">
        <p14:creationId xmlns:p14="http://schemas.microsoft.com/office/powerpoint/2010/main" val="1373763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23B98-8F3B-BD41-3472-B3110B126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054F7-7D4E-759F-DF24-69D4F7BCC6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highly infective pathogen is coursing through your community. </a:t>
            </a:r>
          </a:p>
          <a:p>
            <a:pPr lvl="1"/>
            <a:r>
              <a:rPr lang="en-US"/>
              <a:t>One way to slow the spread of the pathogen would be to mandate quarantine of sick individuals.</a:t>
            </a:r>
          </a:p>
          <a:p>
            <a:pPr lvl="1"/>
            <a:endParaRPr lang="en-US"/>
          </a:p>
          <a:p>
            <a:r>
              <a:rPr lang="en-US"/>
              <a:t>Mandatory quarantine would be a major restriction on the liberty of sick individuals</a:t>
            </a:r>
          </a:p>
          <a:p>
            <a:pPr lvl="1"/>
            <a:r>
              <a:rPr lang="en-US"/>
              <a:t>When would such a restriction be justified?</a:t>
            </a:r>
          </a:p>
        </p:txBody>
      </p:sp>
    </p:spTree>
    <p:extLst>
      <p:ext uri="{BB962C8B-B14F-4D97-AF65-F5344CB8AC3E}">
        <p14:creationId xmlns:p14="http://schemas.microsoft.com/office/powerpoint/2010/main" val="872606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C6A86-683E-75CC-1F90-BC2BD3AE9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Considerations to keep in mind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76CCE-9349-CF66-F5C2-E2AB92F3A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Effectiveness – how effective is the suggested intervention?</a:t>
            </a:r>
          </a:p>
          <a:p>
            <a:r>
              <a:rPr lang="en-US"/>
              <a:t>Proportionality – is the cost to liberty proportional to the expected public health benefit?</a:t>
            </a:r>
          </a:p>
          <a:p>
            <a:r>
              <a:rPr lang="en-US"/>
              <a:t>Necessity – is the intervention necessary to achieve the public health gain?</a:t>
            </a:r>
          </a:p>
          <a:p>
            <a:r>
              <a:rPr lang="en-US"/>
              <a:t>Least infringement – is the suggested intervention the least restrictive one available to public health officials?</a:t>
            </a:r>
          </a:p>
          <a:p>
            <a:pPr marL="0" indent="0">
              <a:buNone/>
            </a:pPr>
            <a:endParaRPr lang="en-US" sz="1800"/>
          </a:p>
          <a:p>
            <a:pPr marL="0" indent="0">
              <a:buNone/>
            </a:pPr>
            <a:r>
              <a:rPr lang="en-US" sz="1800"/>
              <a:t>For more discussion see Childress, et. al, “Public Health Ethics: Mapping the Terrain”</a:t>
            </a:r>
          </a:p>
        </p:txBody>
      </p:sp>
    </p:spTree>
    <p:extLst>
      <p:ext uri="{BB962C8B-B14F-4D97-AF65-F5344CB8AC3E}">
        <p14:creationId xmlns:p14="http://schemas.microsoft.com/office/powerpoint/2010/main" val="3511512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CD874-577E-6BBD-B48C-DEF1F2C37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Mandatory Quarantine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378808-7BAB-D6E7-3969-DEA1F216F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When considering mandatory quarantine of the sick, public health officials should ask:</a:t>
            </a:r>
          </a:p>
          <a:p>
            <a:pPr lvl="1"/>
            <a:r>
              <a:rPr lang="en-US"/>
              <a:t>How effective would mandatory quarantine be for curbing the spread of this pathogen? (Effectiveness)</a:t>
            </a:r>
          </a:p>
          <a:p>
            <a:pPr lvl="1"/>
            <a:r>
              <a:rPr lang="en-US"/>
              <a:t>Does the gain to public health justify the cost to liberty? (Proportionality)</a:t>
            </a:r>
          </a:p>
          <a:p>
            <a:pPr lvl="1"/>
            <a:r>
              <a:rPr lang="en-US"/>
              <a:t>Is mandatory quarantine the only way to achieve an acceptable curbing of the spread of this pathogen? (Necessity)</a:t>
            </a:r>
          </a:p>
          <a:p>
            <a:pPr lvl="1"/>
            <a:r>
              <a:rPr lang="en-US"/>
              <a:t>Is there a way to minimize the cost to liberty? (Least infringement)</a:t>
            </a:r>
          </a:p>
          <a:p>
            <a:r>
              <a:rPr lang="en-US"/>
              <a:t>Answering these questions will require combining scientific knowledge with moral judgment.</a:t>
            </a:r>
          </a:p>
        </p:txBody>
      </p:sp>
    </p:spTree>
    <p:extLst>
      <p:ext uri="{BB962C8B-B14F-4D97-AF65-F5344CB8AC3E}">
        <p14:creationId xmlns:p14="http://schemas.microsoft.com/office/powerpoint/2010/main" val="3602047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9055E-9EDE-DFBE-E95B-4F4A36684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alibri Light"/>
                <a:cs typeface="Calibri Light"/>
              </a:rPr>
              <a:t>Review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F4CCC8-A3C0-449F-1D3A-C06DB44666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ea typeface="Calibri"/>
                <a:cs typeface="Calibri"/>
              </a:rPr>
              <a:t>Public health ethics is concerned with the moral principles that govern public health interventions</a:t>
            </a:r>
          </a:p>
          <a:p>
            <a:r>
              <a:rPr lang="en-US">
                <a:ea typeface="Calibri"/>
                <a:cs typeface="Calibri"/>
              </a:rPr>
              <a:t>Important question in public health ethics: "</a:t>
            </a:r>
            <a:r>
              <a:rPr lang="en-US">
                <a:ea typeface="+mn-lt"/>
                <a:cs typeface="+mn-lt"/>
              </a:rPr>
              <a:t>When does a public health benefit justify a restriction on liberty?"</a:t>
            </a:r>
          </a:p>
          <a:p>
            <a:r>
              <a:rPr lang="en-US">
                <a:ea typeface="+mn-lt"/>
                <a:cs typeface="+mn-lt"/>
              </a:rPr>
              <a:t>Key Considerations to keep in mind: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ea typeface="+mn-lt"/>
                <a:cs typeface="+mn-lt"/>
              </a:rPr>
              <a:t>Effectiveness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ea typeface="+mn-lt"/>
                <a:cs typeface="+mn-lt"/>
              </a:rPr>
              <a:t>Proportionality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ea typeface="+mn-lt"/>
                <a:cs typeface="+mn-lt"/>
              </a:rPr>
              <a:t>Necessity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ea typeface="+mn-lt"/>
                <a:cs typeface="+mn-lt"/>
              </a:rPr>
              <a:t>Least infringement</a:t>
            </a:r>
          </a:p>
          <a:p>
            <a:endParaRPr lang="en-US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76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7A2C8CB404A0459EF050BAE19411F8" ma:contentTypeVersion="10" ma:contentTypeDescription="Create a new document." ma:contentTypeScope="" ma:versionID="0cdd721e61976910eb9418d59eb5efa2">
  <xsd:schema xmlns:xsd="http://www.w3.org/2001/XMLSchema" xmlns:xs="http://www.w3.org/2001/XMLSchema" xmlns:p="http://schemas.microsoft.com/office/2006/metadata/properties" xmlns:ns2="9913ee0c-ea28-47db-8eb9-6b9dd5486334" xmlns:ns3="50f2394c-d1aa-4edf-954e-a7f5f6d00f52" targetNamespace="http://schemas.microsoft.com/office/2006/metadata/properties" ma:root="true" ma:fieldsID="80ddd9d3224077bbef1be8068d22b79f" ns2:_="" ns3:_="">
    <xsd:import namespace="9913ee0c-ea28-47db-8eb9-6b9dd5486334"/>
    <xsd:import namespace="50f2394c-d1aa-4edf-954e-a7f5f6d00f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13ee0c-ea28-47db-8eb9-6b9dd548633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f2394c-d1aa-4edf-954e-a7f5f6d00f52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9A3B5B0-6A33-40EC-BEC5-B2889228CE05}"/>
</file>

<file path=customXml/itemProps2.xml><?xml version="1.0" encoding="utf-8"?>
<ds:datastoreItem xmlns:ds="http://schemas.openxmlformats.org/officeDocument/2006/customXml" ds:itemID="{F1FE3A6D-87C5-4E3A-9A1E-6484ABD7413D}"/>
</file>

<file path=customXml/itemProps3.xml><?xml version="1.0" encoding="utf-8"?>
<ds:datastoreItem xmlns:ds="http://schemas.openxmlformats.org/officeDocument/2006/customXml" ds:itemID="{66BEC293-4DBF-44D8-B351-32DD3E124BAE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9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Public Health Ethics:  The Basics</vt:lpstr>
      <vt:lpstr>Learning Objectives</vt:lpstr>
      <vt:lpstr>What is “Public Health”?</vt:lpstr>
      <vt:lpstr>What is Public Health Ethics?</vt:lpstr>
      <vt:lpstr>Main Question in Public Health Ethics</vt:lpstr>
      <vt:lpstr>Example</vt:lpstr>
      <vt:lpstr>Considerations to keep in mind</vt:lpstr>
      <vt:lpstr>Mandatory Quarantine</vt:lpstr>
      <vt:lpstr>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Health Ethics:  The Basics</dc:title>
  <dc:creator>Zachary Bachman</dc:creator>
  <cp:revision>1</cp:revision>
  <dcterms:created xsi:type="dcterms:W3CDTF">2024-07-25T15:03:37Z</dcterms:created>
  <dcterms:modified xsi:type="dcterms:W3CDTF">2024-07-26T20:26:13Z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0x010100677A2C8CB404A0459EF050BAE19411F8</vt:lpwstr>
  </property>
</Properties>
</file>